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F7707655-8314-49EA-9CDC-4D40D200F336}">
  <a:tblStyle styleId="{F7707655-8314-49EA-9CDC-4D40D200F336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</a:rPr>
              <a:t>Principal component analysis was conducted in each category. 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</a:rPr>
              <a:t>Rotations(or loading) results,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</a:rPr>
              <a:t>which are the coefficients of the linear combinations of the continuous</a:t>
            </a:r>
            <a:r>
              <a:rPr lang="en" sz="1200">
                <a:solidFill>
                  <a:srgbClr val="0000FF"/>
                </a:solidFill>
              </a:rPr>
              <a:t> as shown above.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jpg"/><Relationship Id="rId4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9.png"/><Relationship Id="rId4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Relationship Id="rId4" Type="http://schemas.openxmlformats.org/officeDocument/2006/relationships/image" Target="../media/image3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Relationship Id="rId4" Type="http://schemas.openxmlformats.org/officeDocument/2006/relationships/image" Target="../media/image03.png"/><Relationship Id="rId5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Relationship Id="rId4" Type="http://schemas.openxmlformats.org/officeDocument/2006/relationships/image" Target="../media/image05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8.jp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png"/><Relationship Id="rId4" Type="http://schemas.openxmlformats.org/officeDocument/2006/relationships/image" Target="../media/image0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03550" y="1116875"/>
            <a:ext cx="8500500" cy="93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lnSpc>
                <a:spcPct val="170454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 b="1" sz="3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3500">
                <a:solidFill>
                  <a:srgbClr val="000000"/>
                </a:solidFill>
              </a:rPr>
              <a:t>Higgs Boson Machine Learning Challenge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311550" y="3659225"/>
            <a:ext cx="8752500" cy="120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Miaozhi YU, Shuo ZHANG, Bin FANG, Chuan SUN</a:t>
            </a:r>
          </a:p>
          <a:p>
            <a:pPr lv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Aug. 30, 2016</a:t>
            </a:r>
          </a:p>
        </p:txBody>
      </p:sp>
      <p:pic>
        <p:nvPicPr>
          <p:cNvPr descr="DataUniversalisLogo.png"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653" y="2202012"/>
            <a:ext cx="2014691" cy="130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Random Forests(DF:PRI_jet_num=1, ntree = 1000)</a:t>
            </a:r>
          </a:p>
        </p:txBody>
      </p:sp>
      <p:pic>
        <p:nvPicPr>
          <p:cNvPr descr="df1_AMS.jpeg"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350" y="1161475"/>
            <a:ext cx="3207399" cy="3533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f1_roc.jpeg"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300" y="1017800"/>
            <a:ext cx="3358250" cy="37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Random Forests(DF:PRI_jet_num=2&amp;3, ntree = 1000)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oc23.png"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1"/>
            <a:ext cx="4108124" cy="3172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f23_AMS.jpeg"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196" y="1189662"/>
            <a:ext cx="2599425" cy="341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Random Forests(PRI_jet_num=2&amp;3, ntree = 2 &amp; 10)</a:t>
            </a:r>
          </a:p>
        </p:txBody>
      </p:sp>
      <p:pic>
        <p:nvPicPr>
          <p:cNvPr descr="df23_tree=2.jpeg"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150" y="1122637"/>
            <a:ext cx="2701325" cy="3553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f23_ntree=10.jpeg"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246" y="1229875"/>
            <a:ext cx="2701325" cy="355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Random Forests---Summary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229875"/>
            <a:ext cx="38862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Pros:                                           </a:t>
            </a:r>
          </a:p>
          <a:p>
            <a:pPr indent="-228600" lvl="0" marL="457200" rtl="0">
              <a:spcBef>
                <a:spcPts val="0"/>
              </a:spcBef>
              <a:buChar char="❏"/>
            </a:pPr>
            <a:r>
              <a:rPr lang="en"/>
              <a:t>Theoretically, it can never overfit</a:t>
            </a:r>
          </a:p>
          <a:p>
            <a:pPr indent="-228600" lvl="0" marL="457200" rtl="0">
              <a:spcBef>
                <a:spcPts val="0"/>
              </a:spcBef>
              <a:buChar char="❏"/>
            </a:pPr>
            <a:r>
              <a:rPr lang="en"/>
              <a:t>Good with very large data set </a:t>
            </a:r>
          </a:p>
          <a:p>
            <a:pPr indent="-228600" lvl="0" marL="457200">
              <a:spcBef>
                <a:spcPts val="0"/>
              </a:spcBef>
              <a:buChar char="❏"/>
            </a:pPr>
            <a:r>
              <a:rPr lang="en"/>
              <a:t>Robust against outliers 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4593450" y="1254500"/>
            <a:ext cx="38793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Not a fast algorithm. Very time and memory space consuming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❏"/>
            </a:pPr>
            <a:r>
              <a:rPr lang="en" sz="1800">
                <a:solidFill>
                  <a:srgbClr val="62626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Less accurate than boosted tree models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26262"/>
              </a:buClr>
              <a:buSzPct val="100000"/>
              <a:buFont typeface="Roboto"/>
              <a:buChar char="❏"/>
            </a:pPr>
            <a:r>
              <a:rPr lang="en" sz="1800">
                <a:solidFill>
                  <a:srgbClr val="62626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Cannot handle NAs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Outline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Workflow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Exploratory Data Analysis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❏"/>
            </a:pPr>
            <a:r>
              <a:rPr b="1" lang="en" sz="2400">
                <a:solidFill>
                  <a:srgbClr val="38761D"/>
                </a:solidFill>
              </a:rPr>
              <a:t>Models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Random Forests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❏"/>
            </a:pPr>
            <a:r>
              <a:rPr b="1" lang="en" sz="2400">
                <a:solidFill>
                  <a:srgbClr val="38761D"/>
                </a:solidFill>
              </a:rPr>
              <a:t>Generalized Boosted Model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Neural Networks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XGBoost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Lesson Learned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1814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Gradient Boosting Model (DF:PRI_jet_num=1)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0" y="1485600"/>
            <a:ext cx="3142200" cy="26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Tuning four parameters, 5-fold validation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1st tuning: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interaction.depth =c(3, 4, 5), n.trees =c(200, 500, 800),  shrinkage = c(0.1, 0.05, 0.01),  n.minobsinnode = c(10, 50, 100)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2nd tuning: 800 trees and interaction.depth (5,7,10)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3rd tuning: 5 interaction.depth and large trees(800, 2000, 5000)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4th tuning: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 interaction.depth and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larger trees(5000, 7500, 10000)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125" y="1886974"/>
            <a:ext cx="1877879" cy="13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9575" y="3424287"/>
            <a:ext cx="1877874" cy="13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7125625" y="1682150"/>
            <a:ext cx="3798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3820550" y="3182150"/>
            <a:ext cx="3798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7450" y="3432673"/>
            <a:ext cx="1877874" cy="136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Shape 197"/>
          <p:cNvSpPr txBox="1"/>
          <p:nvPr/>
        </p:nvSpPr>
        <p:spPr>
          <a:xfrm>
            <a:off x="3885600" y="1148750"/>
            <a:ext cx="3798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5601625" y="3127400"/>
            <a:ext cx="3798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7526375" y="3122275"/>
            <a:ext cx="2490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0700" y="3500488"/>
            <a:ext cx="1691925" cy="12339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1" name="Shape 201"/>
          <p:cNvGraphicFramePr/>
          <p:nvPr/>
        </p:nvGraphicFramePr>
        <p:xfrm>
          <a:off x="7400687" y="10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{F7707655-8314-49EA-9CDC-4D40D200F336}</a:tableStyleId>
              </a:tblPr>
              <a:tblGrid>
                <a:gridCol w="695175"/>
                <a:gridCol w="695175"/>
              </a:tblGrid>
              <a:tr h="2614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Tuning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AUC</a:t>
                      </a:r>
                    </a:p>
                  </a:txBody>
                  <a:tcPr marT="91425" marB="91425" marR="91425" marL="91425"/>
                </a:tc>
              </a:tr>
              <a:tr h="2588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0.88</a:t>
                      </a:r>
                    </a:p>
                  </a:txBody>
                  <a:tcPr marT="91425" marB="91425" marR="91425" marL="91425"/>
                </a:tc>
              </a:tr>
              <a:tr h="2588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0.86</a:t>
                      </a:r>
                    </a:p>
                  </a:txBody>
                  <a:tcPr marT="91425" marB="91425" marR="91425" marL="91425"/>
                </a:tc>
              </a:tr>
              <a:tr h="2588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0.91</a:t>
                      </a:r>
                    </a:p>
                  </a:txBody>
                  <a:tcPr marT="91425" marB="91425" marR="91425" marL="91425"/>
                </a:tc>
              </a:tr>
              <a:tr h="2588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0.93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02" name="Shape 2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6650" y="653193"/>
            <a:ext cx="3569575" cy="260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3599400" y="789200"/>
            <a:ext cx="3798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Parameter tuning for the other 2 subsets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150" y="1943274"/>
            <a:ext cx="3687625" cy="268941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4562775" y="991450"/>
            <a:ext cx="45213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jet_num=c(2,3)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interaction.depth = 5, n.trees =800,  shrinkage = 0.05,  n.minobsinnode = 100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AUC=0.91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150125" y="1017800"/>
            <a:ext cx="45744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jet_num=0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interaction.depth = 5, n.trees =10000,  shrinkage = 0.1,  n.minobsinnode = 100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AUC=0.907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800" y="2088400"/>
            <a:ext cx="3205674" cy="247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Summary of Gradient Boosting Model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 txBox="1"/>
          <p:nvPr/>
        </p:nvSpPr>
        <p:spPr>
          <a:xfrm>
            <a:off x="311700" y="10189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 txBox="1"/>
          <p:nvPr/>
        </p:nvSpPr>
        <p:spPr>
          <a:xfrm>
            <a:off x="208200" y="942750"/>
            <a:ext cx="8422800" cy="21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Insight: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Interaction.depth: </a:t>
            </a: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sqr(number of variables)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N.trees: </a:t>
            </a: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10000,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reduce overfitting by smaller learning rate and cross-validation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Shrinkage: big trees: </a:t>
            </a: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0.001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; small trees: </a:t>
            </a: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0.1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N.minobsinnode: </a:t>
            </a: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100: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reduce variance in predictions at leaves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Shape 220"/>
          <p:cNvSpPr txBox="1"/>
          <p:nvPr/>
        </p:nvSpPr>
        <p:spPr>
          <a:xfrm>
            <a:off x="152525" y="2658750"/>
            <a:ext cx="41925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Pros: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❏"/>
            </a:pPr>
            <a:r>
              <a:rPr lang="en">
                <a:solidFill>
                  <a:srgbClr val="62626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 all features 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❏"/>
            </a:pPr>
            <a:r>
              <a:rPr lang="en">
                <a:solidFill>
                  <a:srgbClr val="62626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Higher accuracy and lower possibility of overfitting with more trees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2626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150">
              <a:solidFill>
                <a:srgbClr val="62626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356700" y="3877750"/>
            <a:ext cx="115200" cy="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4345025" y="2531625"/>
            <a:ext cx="4635300" cy="9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26262"/>
                </a:solidFill>
                <a:latin typeface="Roboto"/>
                <a:ea typeface="Roboto"/>
                <a:cs typeface="Roboto"/>
                <a:sym typeface="Roboto"/>
              </a:rPr>
              <a:t>Cons: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26262"/>
              </a:buClr>
              <a:buFont typeface="Roboto"/>
              <a:buChar char="❏"/>
            </a:pPr>
            <a:r>
              <a:rPr lang="en">
                <a:solidFill>
                  <a:srgbClr val="626262"/>
                </a:solidFill>
                <a:latin typeface="Roboto"/>
                <a:ea typeface="Roboto"/>
                <a:cs typeface="Roboto"/>
                <a:sym typeface="Roboto"/>
              </a:rPr>
              <a:t>Susceptible to outliers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26262"/>
              </a:buClr>
              <a:buFont typeface="Roboto"/>
              <a:buChar char="❏"/>
            </a:pPr>
            <a:r>
              <a:rPr lang="en">
                <a:solidFill>
                  <a:srgbClr val="626262"/>
                </a:solidFill>
                <a:latin typeface="Roboto"/>
                <a:ea typeface="Roboto"/>
                <a:cs typeface="Roboto"/>
                <a:sym typeface="Roboto"/>
              </a:rPr>
              <a:t>Lack of interpretability and higher complexity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26262"/>
              </a:buClr>
              <a:buFont typeface="Roboto"/>
              <a:buChar char="❏"/>
            </a:pPr>
            <a:r>
              <a:rPr lang="en">
                <a:solidFill>
                  <a:srgbClr val="626262"/>
                </a:solidFill>
                <a:latin typeface="Roboto"/>
                <a:ea typeface="Roboto"/>
                <a:cs typeface="Roboto"/>
                <a:sym typeface="Roboto"/>
              </a:rPr>
              <a:t>Harder to tune hyperparameters than other models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26262"/>
              </a:buClr>
              <a:buFont typeface="Roboto"/>
              <a:buChar char="❏"/>
            </a:pPr>
            <a:r>
              <a:rPr lang="en">
                <a:solidFill>
                  <a:srgbClr val="626262"/>
                </a:solidFill>
                <a:latin typeface="Roboto"/>
                <a:ea typeface="Roboto"/>
                <a:cs typeface="Roboto"/>
                <a:sym typeface="Roboto"/>
              </a:rPr>
              <a:t> Slow to train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Outline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Workflow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Exploratory Data Analysis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❏"/>
            </a:pPr>
            <a:r>
              <a:rPr b="1" lang="en" sz="2400">
                <a:solidFill>
                  <a:srgbClr val="38761D"/>
                </a:solidFill>
              </a:rPr>
              <a:t>Models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Random Forests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Generalized Boosted Model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❏"/>
            </a:pPr>
            <a:r>
              <a:rPr b="1" lang="en" sz="2400">
                <a:solidFill>
                  <a:srgbClr val="38761D"/>
                </a:solidFill>
              </a:rPr>
              <a:t>Neural Networks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XGBoost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Lesson Learned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Neural Networks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0" y="758850"/>
            <a:ext cx="3896700" cy="362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 hidden layer NN model “nnet” under “Caret” library. 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tuning parameters: number of </a:t>
            </a:r>
            <a:r>
              <a:rPr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hidden units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weight decay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initial combinations of ranges of hidden units between </a:t>
            </a:r>
            <a:r>
              <a:rPr lang="en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6-20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decay weights between </a:t>
            </a:r>
            <a:r>
              <a:rPr lang="en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0-0.5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025" y="-148150"/>
            <a:ext cx="5350977" cy="30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825" y="2397900"/>
            <a:ext cx="4642965" cy="274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Outline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❏"/>
            </a:pPr>
            <a:r>
              <a:rPr b="1" lang="en" sz="2400">
                <a:solidFill>
                  <a:srgbClr val="38761D"/>
                </a:solidFill>
              </a:rPr>
              <a:t>Workflow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Exploratory Data Analysis</a:t>
            </a:r>
          </a:p>
          <a:p>
            <a:pPr indent="-3810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Models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Random Forests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Generalized Boosted Model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Neural Networks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XGBoost</a:t>
            </a:r>
          </a:p>
          <a:p>
            <a:pPr indent="-3810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Lesson Learned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0" y="-68475"/>
            <a:ext cx="8073300" cy="46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Neural Networks -- jet_number = 0</a:t>
            </a: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37" y="455325"/>
            <a:ext cx="3220099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789" y="0"/>
            <a:ext cx="4495210" cy="29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50" y="2920675"/>
            <a:ext cx="3356689" cy="219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>
            <p:ph idx="1" type="body"/>
          </p:nvPr>
        </p:nvSpPr>
        <p:spPr>
          <a:xfrm>
            <a:off x="3680700" y="2952900"/>
            <a:ext cx="4735800" cy="178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❏"/>
            </a:pPr>
            <a:r>
              <a:rPr lang="en">
                <a:solidFill>
                  <a:schemeClr val="dk1"/>
                </a:solidFill>
              </a:rPr>
              <a:t>Hidden units: seq(6,20,2); Weight decay: c(1e-04, 1e-03,0.01,0.1,0).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❏"/>
            </a:pPr>
            <a:r>
              <a:rPr lang="en">
                <a:solidFill>
                  <a:schemeClr val="dk1"/>
                </a:solidFill>
              </a:rPr>
              <a:t>Fluctuation trend of AMS is noticed as hidden unit increases.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/>
        </p:nvSpPr>
        <p:spPr>
          <a:xfrm rot="-3527810">
            <a:off x="3172249" y="1185441"/>
            <a:ext cx="233943" cy="687011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 txBox="1"/>
          <p:nvPr/>
        </p:nvSpPr>
        <p:spPr>
          <a:xfrm>
            <a:off x="3496650" y="1626675"/>
            <a:ext cx="16110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0000"/>
                </a:solidFill>
              </a:rPr>
              <a:t>Best set: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0000"/>
                </a:solidFill>
              </a:rPr>
              <a:t>hidden size =10; weight decay=0.01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0" y="-76200"/>
            <a:ext cx="8428500" cy="44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Neural Networks -- jet_number = 2/3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200" y="445375"/>
            <a:ext cx="3144150" cy="23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100" y="353199"/>
            <a:ext cx="4054225" cy="265054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>
            <p:ph idx="1" type="body"/>
          </p:nvPr>
        </p:nvSpPr>
        <p:spPr>
          <a:xfrm>
            <a:off x="4508100" y="2873300"/>
            <a:ext cx="4208400" cy="1754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❏"/>
            </a:pPr>
            <a:r>
              <a:rPr lang="en">
                <a:solidFill>
                  <a:schemeClr val="dk1"/>
                </a:solidFill>
              </a:rPr>
              <a:t>Hidden units: seq(6,22,2); Weight decay: c(1e-03,0.01,0.1,0.15).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❏"/>
            </a:pPr>
            <a:r>
              <a:rPr lang="en">
                <a:solidFill>
                  <a:schemeClr val="dk1"/>
                </a:solidFill>
              </a:rPr>
              <a:t>AMS steadily increases as more hidden units used.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/>
        </p:nvSpPr>
        <p:spPr>
          <a:xfrm rot="-3527810">
            <a:off x="3172249" y="1185441"/>
            <a:ext cx="233943" cy="687011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 txBox="1"/>
          <p:nvPr/>
        </p:nvSpPr>
        <p:spPr>
          <a:xfrm>
            <a:off x="3496650" y="1626675"/>
            <a:ext cx="1435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FF0000"/>
                </a:solidFill>
              </a:rPr>
              <a:t>Best set: 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FF0000"/>
                </a:solidFill>
              </a:rPr>
              <a:t>hidden size =22; weight decay=0.1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325" y="2829176"/>
            <a:ext cx="4054224" cy="2286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0" y="0"/>
            <a:ext cx="8520600" cy="45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Neural Networks -- Summary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203825" y="667250"/>
            <a:ext cx="8520600" cy="368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>
              <a:spcBef>
                <a:spcPts val="0"/>
              </a:spcBef>
              <a:buSzPct val="100000"/>
              <a:buChar char="❏"/>
            </a:pPr>
            <a:r>
              <a:rPr lang="en" sz="2000"/>
              <a:t>Insight</a:t>
            </a:r>
          </a:p>
          <a:p>
            <a:pPr indent="-355600" lvl="1" marL="914400" rtl="0">
              <a:spcBef>
                <a:spcPts val="0"/>
              </a:spcBef>
              <a:buSzPct val="100000"/>
              <a:buChar char="❏"/>
            </a:pPr>
            <a:r>
              <a:rPr lang="en" sz="2000"/>
              <a:t>Best performance when weight decay = 0.1 or 0.15.</a:t>
            </a:r>
          </a:p>
          <a:p>
            <a:pPr indent="-355600" lvl="1" marL="914400">
              <a:spcBef>
                <a:spcPts val="0"/>
              </a:spcBef>
              <a:buSzPct val="100000"/>
              <a:buChar char="❏"/>
            </a:pPr>
            <a:r>
              <a:rPr lang="en" sz="2000"/>
              <a:t>More hidden nodes may be required.</a:t>
            </a:r>
          </a:p>
          <a:p>
            <a:pPr indent="-355600" lvl="0" marL="457200">
              <a:spcBef>
                <a:spcPts val="0"/>
              </a:spcBef>
              <a:buSzPct val="100000"/>
              <a:buChar char="❏"/>
            </a:pPr>
            <a:r>
              <a:rPr lang="en" sz="2000"/>
              <a:t>Pros &amp; Cons</a:t>
            </a:r>
          </a:p>
          <a:p>
            <a:pPr indent="-355600" lvl="1" marL="914400">
              <a:spcBef>
                <a:spcPts val="0"/>
              </a:spcBef>
              <a:buClr>
                <a:srgbClr val="0000FF"/>
              </a:buClr>
              <a:buSzPct val="100000"/>
              <a:buChar char="❏"/>
            </a:pPr>
            <a:r>
              <a:rPr lang="en" sz="2000">
                <a:solidFill>
                  <a:srgbClr val="0000FF"/>
                </a:solidFill>
              </a:rPr>
              <a:t>Can handle hundreds or thousands of input variables.</a:t>
            </a:r>
          </a:p>
          <a:p>
            <a:pPr indent="-355600" lvl="1" marL="914400">
              <a:spcBef>
                <a:spcPts val="0"/>
              </a:spcBef>
              <a:buClr>
                <a:srgbClr val="0000FF"/>
              </a:buClr>
              <a:buSzPct val="100000"/>
              <a:buChar char="❏"/>
            </a:pPr>
            <a:r>
              <a:rPr lang="en" sz="2000">
                <a:solidFill>
                  <a:srgbClr val="0000FF"/>
                </a:solidFill>
              </a:rPr>
              <a:t>Once trained, predictions are fast.</a:t>
            </a:r>
          </a:p>
          <a:p>
            <a:pPr indent="-355600" lvl="1" marL="914400"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rgbClr val="FF0000"/>
                </a:solidFill>
              </a:rPr>
              <a:t>Training is computationally expensive.</a:t>
            </a:r>
          </a:p>
          <a:p>
            <a:pPr indent="-355600" lvl="1" marL="914400">
              <a:spcBef>
                <a:spcPts val="0"/>
              </a:spcBef>
              <a:buClr>
                <a:srgbClr val="FF0000"/>
              </a:buClr>
              <a:buSzPct val="100000"/>
              <a:buChar char="❏"/>
            </a:pPr>
            <a:r>
              <a:rPr lang="en" sz="2000">
                <a:solidFill>
                  <a:srgbClr val="FF0000"/>
                </a:solidFill>
              </a:rPr>
              <a:t>Need a portion of the data for validation during NN training.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Outline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Workflow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Exploratory Data Analysis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❏"/>
            </a:pPr>
            <a:r>
              <a:rPr b="1" lang="en" sz="2400">
                <a:solidFill>
                  <a:srgbClr val="38761D"/>
                </a:solidFill>
              </a:rPr>
              <a:t>Models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Random Forests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Generalized Boosted Model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Neural Networks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❏"/>
            </a:pPr>
            <a:r>
              <a:rPr b="1" lang="en" sz="2400">
                <a:solidFill>
                  <a:srgbClr val="38761D"/>
                </a:solidFill>
              </a:rPr>
              <a:t>XGBoost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Lesson Learned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XGboost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311700" y="1229875"/>
            <a:ext cx="34488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6 parameters to tune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nrounds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max_depth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eta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colsample_bytree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gamma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min_child_weight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" name="Shape 277"/>
          <p:cNvSpPr txBox="1"/>
          <p:nvPr/>
        </p:nvSpPr>
        <p:spPr>
          <a:xfrm>
            <a:off x="4046250" y="1229875"/>
            <a:ext cx="47091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Guidelines</a:t>
            </a:r>
          </a:p>
          <a:p>
            <a:pPr indent="-228600" lvl="1" marL="914400">
              <a:spcBef>
                <a:spcPts val="0"/>
              </a:spcBef>
              <a:buChar char="○"/>
            </a:pPr>
            <a:r>
              <a:rPr lang="en"/>
              <a:t>Begin with rough grid, gradually fine tuning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Prefer slow learners (small eta, eg. 0.005)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Tune max_depth (9 or 10)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Fixed colsample_bytree (0.7)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Fixed gamma (5)</a:t>
            </a:r>
          </a:p>
          <a:p>
            <a:pPr indent="-228600" lvl="1" marL="914400">
              <a:spcBef>
                <a:spcPts val="0"/>
              </a:spcBef>
              <a:buChar char="○"/>
            </a:pPr>
            <a:r>
              <a:rPr lang="en"/>
              <a:t>Fixed min_child_weight (0.1)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550" y="3162775"/>
            <a:ext cx="7069624" cy="16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Parameter tuning for all 3 subsets</a:t>
            </a:r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650" y="861800"/>
            <a:ext cx="266700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650" y="2862050"/>
            <a:ext cx="2666999" cy="1998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71550"/>
            <a:ext cx="2503150" cy="188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850" y="2934525"/>
            <a:ext cx="2503149" cy="18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0425" y="923250"/>
            <a:ext cx="2503149" cy="1877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3250" y="2940987"/>
            <a:ext cx="2503150" cy="1879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When combining all predictions ...</a:t>
            </a:r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25" y="1268099"/>
            <a:ext cx="8475349" cy="313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Outline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Workflow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Exploratory Data Analysis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Models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Random Forests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Generalized Boosted Model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Neural Networks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XGBoost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❏"/>
            </a:pPr>
            <a:r>
              <a:rPr b="1" lang="en" sz="2400">
                <a:solidFill>
                  <a:srgbClr val="38761D"/>
                </a:solidFill>
              </a:rPr>
              <a:t>Lesson Learned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Lesson learned</a:t>
            </a:r>
          </a:p>
        </p:txBody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>
              <a:spcBef>
                <a:spcPts val="0"/>
              </a:spcBef>
              <a:buSzPct val="100000"/>
              <a:buChar char="❏"/>
            </a:pPr>
            <a:r>
              <a:rPr lang="en" sz="2200"/>
              <a:t>Prioritize team's overall strategy.</a:t>
            </a:r>
          </a:p>
          <a:p>
            <a:pPr indent="-368300" lvl="0" marL="457200">
              <a:spcBef>
                <a:spcPts val="0"/>
              </a:spcBef>
              <a:buSzPct val="100000"/>
              <a:buChar char="❏"/>
            </a:pPr>
            <a:r>
              <a:rPr lang="en" sz="2200"/>
              <a:t>Imputation turns out to be necessary for us (for EDA, feature importance, NN, RF).</a:t>
            </a:r>
          </a:p>
          <a:p>
            <a:pPr indent="-368300" lvl="0" marL="457200">
              <a:spcBef>
                <a:spcPts val="0"/>
              </a:spcBef>
              <a:buSzPct val="100000"/>
              <a:buChar char="❏"/>
            </a:pPr>
            <a:r>
              <a:rPr lang="en" sz="2200"/>
              <a:t>Use cloud computing for all team members not their own laptops (avoid crashing and uncertainties).</a:t>
            </a:r>
          </a:p>
          <a:p>
            <a:pPr indent="-368300" lvl="0" marL="457200">
              <a:spcBef>
                <a:spcPts val="0"/>
              </a:spcBef>
              <a:buSzPct val="100000"/>
              <a:buChar char="❏"/>
            </a:pPr>
            <a:r>
              <a:rPr lang="en" sz="2200"/>
              <a:t>Try larger grids if possible (our grids are still too sparse).</a:t>
            </a:r>
          </a:p>
          <a:p>
            <a:pPr indent="-368300" lvl="0" marL="457200">
              <a:spcBef>
                <a:spcPts val="0"/>
              </a:spcBef>
              <a:buSzPct val="100000"/>
              <a:buChar char="❏"/>
            </a:pPr>
            <a:r>
              <a:rPr lang="en" sz="2200"/>
              <a:t>All team members focus on one model VS each work on their own.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Lesson learned</a:t>
            </a:r>
          </a:p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1150" lvl="0" marL="457200" rtl="0">
              <a:spcBef>
                <a:spcPts val="0"/>
              </a:spcBef>
              <a:buSzPct val="100000"/>
            </a:pPr>
            <a:r>
              <a:rPr lang="en" sz="1300"/>
              <a:t>What we did good?</a:t>
            </a:r>
          </a:p>
          <a:p>
            <a:pPr indent="-311150" lvl="1" marL="914400" rtl="0">
              <a:spcBef>
                <a:spcPts val="0"/>
              </a:spcBef>
              <a:buSzPct val="100000"/>
            </a:pPr>
            <a:r>
              <a:rPr lang="en" sz="1300"/>
              <a:t>- Had clear and solid plan at the beginning</a:t>
            </a:r>
          </a:p>
          <a:p>
            <a:pPr indent="-311150" lvl="1" marL="914400" rtl="0">
              <a:spcBef>
                <a:spcPts val="0"/>
              </a:spcBef>
              <a:buSzPct val="100000"/>
            </a:pPr>
            <a:r>
              <a:rPr lang="en" sz="1300"/>
              <a:t>- Each team member is very dedicated to the project</a:t>
            </a:r>
          </a:p>
          <a:p>
            <a:pPr indent="-311150" lvl="1" marL="914400" rtl="0">
              <a:spcBef>
                <a:spcPts val="0"/>
              </a:spcBef>
              <a:buSzPct val="100000"/>
            </a:pPr>
            <a:r>
              <a:rPr lang="en" sz="1300"/>
              <a:t>- Pinpoint bottlenecks early and react very fast</a:t>
            </a:r>
          </a:p>
          <a:p>
            <a:pPr indent="-311150" lvl="1" marL="914400" rtl="0">
              <a:spcBef>
                <a:spcPts val="0"/>
              </a:spcBef>
              <a:buSzPct val="100000"/>
            </a:pPr>
            <a:r>
              <a:rPr lang="en" sz="1300"/>
              <a:t>- Tuned large amount of parameter combinations</a:t>
            </a:r>
          </a:p>
          <a:p>
            <a:pPr indent="-311150" lvl="0" marL="457200" rtl="0">
              <a:spcBef>
                <a:spcPts val="0"/>
              </a:spcBef>
              <a:buSzPct val="100000"/>
            </a:pPr>
            <a:r>
              <a:rPr lang="en" sz="1300"/>
              <a:t>What we can improve?</a:t>
            </a:r>
          </a:p>
          <a:p>
            <a:pPr indent="-311150" lvl="1" marL="914400">
              <a:spcBef>
                <a:spcPts val="0"/>
              </a:spcBef>
              <a:buSzPct val="100000"/>
            </a:pPr>
            <a:r>
              <a:rPr lang="en" sz="1300"/>
              <a:t>Team shifted focus twice</a:t>
            </a:r>
          </a:p>
          <a:p>
            <a:pPr indent="-311150" lvl="2" marL="1371600">
              <a:spcBef>
                <a:spcPts val="0"/>
              </a:spcBef>
              <a:buSzPct val="100000"/>
            </a:pPr>
            <a:r>
              <a:rPr lang="en" sz="1300"/>
              <a:t>-Monday - Wednesday (EDA, Imputation, Importance analysis, Brainstorming)</a:t>
            </a:r>
          </a:p>
          <a:p>
            <a:pPr indent="-311150" lvl="2" marL="1371600">
              <a:spcBef>
                <a:spcPts val="0"/>
              </a:spcBef>
              <a:buSzPct val="100000"/>
            </a:pPr>
            <a:r>
              <a:rPr lang="en" sz="1300"/>
              <a:t>Thursday (Gave up imputation, tuned on complete training dataset)</a:t>
            </a:r>
          </a:p>
          <a:p>
            <a:pPr indent="-311150" lvl="2" marL="1371600">
              <a:spcBef>
                <a:spcPts val="0"/>
              </a:spcBef>
              <a:buSzPct val="100000"/>
            </a:pPr>
            <a:r>
              <a:rPr lang="en" sz="1300"/>
              <a:t>Friday (found NN and DF cannot handle missingness well; impute again on split data)</a:t>
            </a:r>
          </a:p>
          <a:p>
            <a:pPr indent="-311150" lvl="2" marL="1371600">
              <a:spcBef>
                <a:spcPts val="0"/>
              </a:spcBef>
              <a:buSzPct val="100000"/>
            </a:pPr>
            <a:r>
              <a:rPr lang="en" sz="1300"/>
              <a:t>Saturday (Re-tuning)</a:t>
            </a:r>
          </a:p>
          <a:p>
            <a:pPr indent="-311150" lvl="2" marL="1371600">
              <a:spcBef>
                <a:spcPts val="0"/>
              </a:spcBef>
              <a:buSzPct val="100000"/>
            </a:pPr>
            <a:r>
              <a:rPr lang="en" sz="1300"/>
              <a:t>Sunday (Had issue to combine the optimal results from split dataset)</a:t>
            </a:r>
          </a:p>
          <a:p>
            <a:pPr indent="-311150" lvl="1" marL="914400">
              <a:spcBef>
                <a:spcPts val="0"/>
              </a:spcBef>
              <a:buSzPct val="100000"/>
            </a:pPr>
            <a:r>
              <a:rPr lang="en" sz="1300"/>
              <a:t>Each member spend many time on tuning, less time on combining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30650" y="360050"/>
            <a:ext cx="82341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Workflow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025" y="551825"/>
            <a:ext cx="5404474" cy="42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3333050" y="1369175"/>
            <a:ext cx="3513000" cy="135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Thanks!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0" y="0"/>
            <a:ext cx="8416500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EDA -- Missingness Imputation by kNN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854" y="1866253"/>
            <a:ext cx="2338792" cy="15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125" y="1866250"/>
            <a:ext cx="2338736" cy="15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2517" y="1838425"/>
            <a:ext cx="2424508" cy="15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705200" y="1353425"/>
            <a:ext cx="1662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/>
              <a:t>PRI_jet_num = 0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3282175" y="1401625"/>
            <a:ext cx="1662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/>
              <a:t>PRI_jet_num = 1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6042525" y="1353425"/>
            <a:ext cx="2070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/>
              <a:t>PRI_jet_num = 2 or 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EDA -- Correlation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71025" y="3613175"/>
            <a:ext cx="4121700" cy="134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 of same prefix (with some uppercase letters) have high positive or negative correlation.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0" y="607799"/>
            <a:ext cx="2852273" cy="255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6075" y="511824"/>
            <a:ext cx="3167925" cy="274941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666187" y="3165225"/>
            <a:ext cx="1662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PRI_jet_num = 0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3833125" y="3165225"/>
            <a:ext cx="1662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PRI_jet_num = 1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7000050" y="3165225"/>
            <a:ext cx="2040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PRI_jet_num = 2 or 3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6574" y="552050"/>
            <a:ext cx="3043685" cy="266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0" y="0"/>
            <a:ext cx="8440500" cy="44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EDA -- Principal Component Analysis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465012" y="3430350"/>
            <a:ext cx="4639800" cy="13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❏"/>
            </a:pPr>
            <a:r>
              <a:rPr lang="en" sz="1800">
                <a:solidFill>
                  <a:schemeClr val="dk1"/>
                </a:solidFill>
              </a:rPr>
              <a:t>Importance</a:t>
            </a:r>
            <a:r>
              <a:rPr lang="en" sz="1800">
                <a:solidFill>
                  <a:schemeClr val="dk1"/>
                </a:solidFill>
              </a:rPr>
              <a:t>: mass-related variables.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❏"/>
            </a:pPr>
            <a:r>
              <a:rPr lang="en" sz="1800">
                <a:solidFill>
                  <a:schemeClr val="dk1"/>
                </a:solidFill>
              </a:rPr>
              <a:t>Impute missing values: </a:t>
            </a:r>
            <a:r>
              <a:rPr lang="en" sz="1800">
                <a:solidFill>
                  <a:schemeClr val="dk1"/>
                </a:solidFill>
              </a:rPr>
              <a:t>DER_mass_MMC</a:t>
            </a:r>
          </a:p>
        </p:txBody>
      </p:sp>
      <p:pic>
        <p:nvPicPr>
          <p:cNvPr descr="df0_PCA.jpeg"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1622" y="570575"/>
            <a:ext cx="3130700" cy="41182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f0_var_PCA.PNG"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26074"/>
            <a:ext cx="5553548" cy="290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Outline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Workflow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Exploratory Data Analysis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❏"/>
            </a:pPr>
            <a:r>
              <a:rPr b="1" lang="en" sz="2400">
                <a:solidFill>
                  <a:srgbClr val="38761D"/>
                </a:solidFill>
              </a:rPr>
              <a:t>Models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❏"/>
            </a:pPr>
            <a:r>
              <a:rPr b="1" lang="en" sz="2400">
                <a:solidFill>
                  <a:srgbClr val="38761D"/>
                </a:solidFill>
              </a:rPr>
              <a:t>Random Forests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Generalized Boosted Model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Neural Networks</a:t>
            </a:r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XGBoost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Lesson Learned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Random Forests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❏"/>
            </a:pPr>
            <a:r>
              <a:rPr lang="en"/>
              <a:t>Two parameters: ntree and mtry.</a:t>
            </a:r>
          </a:p>
          <a:p>
            <a:pPr indent="-228600" lvl="0" marL="457200" rtl="0">
              <a:spcBef>
                <a:spcPts val="0"/>
              </a:spcBef>
              <a:buChar char="❏"/>
            </a:pPr>
            <a:r>
              <a:rPr lang="en"/>
              <a:t>1st tuning: ntree = c(2000,5000,8000) mtry = c(3,4,5,6) </a:t>
            </a:r>
          </a:p>
          <a:p>
            <a:pPr indent="-228600" lvl="0" marL="457200" rtl="0">
              <a:spcBef>
                <a:spcPts val="0"/>
              </a:spcBef>
              <a:buChar char="❏"/>
            </a:pPr>
            <a:r>
              <a:rPr lang="en"/>
              <a:t>However, R crushed due to large computation</a:t>
            </a:r>
          </a:p>
          <a:p>
            <a:pPr indent="-228600" lvl="0" marL="457200" rtl="0">
              <a:spcBef>
                <a:spcPts val="0"/>
              </a:spcBef>
              <a:buChar char="❏"/>
            </a:pPr>
            <a:r>
              <a:rPr lang="en"/>
              <a:t>2nd tuning: ntree = c(500,800,1000) mtry = c(3,4,5)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Random Forests(DF:PRI_jet_num=0, ntree = 1000)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uc.png"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4"/>
            <a:ext cx="4323478" cy="3338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f0.png"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325" y="1229875"/>
            <a:ext cx="3941678" cy="304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